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2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2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8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9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7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9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3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2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3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4CBCD-9586-4DB0-B5A7-774BF32323B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50A9D-1782-4CD6-B9A4-2F82B4B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1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Legislative Budget Office (LBO)</a:t>
            </a:r>
            <a:br>
              <a:rPr lang="en-US" dirty="0" smtClean="0"/>
            </a:br>
            <a:r>
              <a:rPr lang="en-US" dirty="0" smtClean="0"/>
              <a:t>Office Space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Presentation to LBO Oversight Commission</a:t>
            </a:r>
          </a:p>
          <a:p>
            <a:r>
              <a:rPr lang="en-US" dirty="0" smtClean="0"/>
              <a:t>October 30, 2018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698" y="1030288"/>
            <a:ext cx="1036410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3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Assumptions/Estimates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71848"/>
              </p:ext>
            </p:extLst>
          </p:nvPr>
        </p:nvGraphicFramePr>
        <p:xfrm>
          <a:off x="838200" y="1825625"/>
          <a:ext cx="10515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036">
                  <a:extLst>
                    <a:ext uri="{9D8B030D-6E8A-4147-A177-3AD203B41FA5}">
                      <a16:colId xmlns:a16="http://schemas.microsoft.com/office/drawing/2014/main" val="1831021769"/>
                    </a:ext>
                  </a:extLst>
                </a:gridCol>
                <a:gridCol w="3670126">
                  <a:extLst>
                    <a:ext uri="{9D8B030D-6E8A-4147-A177-3AD203B41FA5}">
                      <a16:colId xmlns:a16="http://schemas.microsoft.com/office/drawing/2014/main" val="2776180933"/>
                    </a:ext>
                  </a:extLst>
                </a:gridCol>
                <a:gridCol w="4201438">
                  <a:extLst>
                    <a:ext uri="{9D8B030D-6E8A-4147-A177-3AD203B41FA5}">
                      <a16:colId xmlns:a16="http://schemas.microsoft.com/office/drawing/2014/main" val="3066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Fiscal Note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Dept. of Administration Space</a:t>
                      </a:r>
                      <a:r>
                        <a:rPr lang="en-US" baseline="0" dirty="0" smtClean="0"/>
                        <a:t> Study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73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Square Footage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8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Offices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826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Cubicles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144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Shared 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Storage, printing/copying and lunch 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Conference room, printing/copying</a:t>
                      </a:r>
                      <a:r>
                        <a:rPr lang="en-US" baseline="0" dirty="0" smtClean="0"/>
                        <a:t> and lunch space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28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Cost/Square</a:t>
                      </a:r>
                      <a:r>
                        <a:rPr lang="en-US" baseline="0" dirty="0" smtClean="0"/>
                        <a:t> Foot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3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Annual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$13,504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69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25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Capitol Complex</a:t>
            </a:r>
          </a:p>
          <a:p>
            <a:pPr lvl="1"/>
            <a:r>
              <a:rPr lang="en-US" dirty="0" smtClean="0"/>
              <a:t>State Office Building – current temporary location</a:t>
            </a:r>
          </a:p>
          <a:p>
            <a:pPr lvl="1"/>
            <a:r>
              <a:rPr lang="en-US" dirty="0" smtClean="0"/>
              <a:t>Capitol – no currently available space</a:t>
            </a:r>
          </a:p>
          <a:p>
            <a:pPr lvl="1"/>
            <a:r>
              <a:rPr lang="en-US" dirty="0" smtClean="0"/>
              <a:t>Centennial Office Building – no currently available space</a:t>
            </a:r>
          </a:p>
          <a:p>
            <a:r>
              <a:rPr lang="en-US" dirty="0" smtClean="0"/>
              <a:t>Near Capitol Complex</a:t>
            </a:r>
          </a:p>
          <a:p>
            <a:pPr lvl="1"/>
            <a:r>
              <a:rPr lang="en-US" dirty="0" smtClean="0"/>
              <a:t>555 and 525 Park Street – toured available space</a:t>
            </a:r>
          </a:p>
          <a:p>
            <a:pPr lvl="1"/>
            <a:r>
              <a:rPr lang="en-US" dirty="0" smtClean="0"/>
              <a:t>Sunrise Bank Building – </a:t>
            </a:r>
            <a:r>
              <a:rPr lang="en-US" dirty="0" smtClean="0"/>
              <a:t>landlord does not want to subdivide space</a:t>
            </a:r>
            <a:endParaRPr lang="en-US" dirty="0" smtClean="0"/>
          </a:p>
          <a:p>
            <a:pPr lvl="1"/>
            <a:r>
              <a:rPr lang="en-US" dirty="0" smtClean="0"/>
              <a:t>Empire Drive </a:t>
            </a:r>
          </a:p>
          <a:p>
            <a:pPr lvl="1"/>
            <a:r>
              <a:rPr lang="en-US" dirty="0" smtClean="0"/>
              <a:t>Libby Law Building (Rice Street)  </a:t>
            </a:r>
          </a:p>
          <a:p>
            <a:r>
              <a:rPr lang="en-US" dirty="0" smtClean="0"/>
              <a:t>Outside Capitol Complex</a:t>
            </a:r>
          </a:p>
          <a:p>
            <a:pPr lvl="1"/>
            <a:r>
              <a:rPr lang="en-US" dirty="0" smtClean="0"/>
              <a:t>Lafayette Park</a:t>
            </a:r>
          </a:p>
          <a:p>
            <a:pPr lvl="1"/>
            <a:r>
              <a:rPr lang="en-US" dirty="0" smtClean="0"/>
              <a:t>Town Square</a:t>
            </a:r>
          </a:p>
          <a:p>
            <a:pPr lvl="1"/>
            <a:r>
              <a:rPr lang="en-US" dirty="0" smtClean="0"/>
              <a:t>Wells Fargo Place</a:t>
            </a:r>
          </a:p>
          <a:p>
            <a:pPr lvl="1"/>
            <a:r>
              <a:rPr lang="en-US" dirty="0" err="1" smtClean="0"/>
              <a:t>Securian</a:t>
            </a:r>
            <a:endParaRPr lang="en-US" dirty="0" smtClean="0"/>
          </a:p>
          <a:p>
            <a:pPr lvl="1"/>
            <a:r>
              <a:rPr lang="en-US" dirty="0" smtClean="0"/>
              <a:t>401 Building (Robert Street)</a:t>
            </a:r>
          </a:p>
        </p:txBody>
      </p:sp>
    </p:spTree>
    <p:extLst>
      <p:ext uri="{BB962C8B-B14F-4D97-AF65-F5344CB8AC3E}">
        <p14:creationId xmlns:p14="http://schemas.microsoft.com/office/powerpoint/2010/main" val="238476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Lease Estimates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Fiscal Note = 16.88/square </a:t>
            </a:r>
            <a:r>
              <a:rPr lang="en-US" dirty="0" smtClean="0"/>
              <a:t>foot (based on COB space)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averages below represent advertised rates. Negotiated rates may be different. </a:t>
            </a:r>
          </a:p>
          <a:p>
            <a:endParaRPr lang="en-US" dirty="0" smtClean="0"/>
          </a:p>
          <a:p>
            <a:r>
              <a:rPr lang="en-US" dirty="0" smtClean="0"/>
              <a:t>Near Capitol Complex = </a:t>
            </a:r>
            <a:r>
              <a:rPr lang="en-US" dirty="0" smtClean="0"/>
              <a:t>ranges from $23-$28/square </a:t>
            </a:r>
            <a:r>
              <a:rPr lang="en-US" dirty="0" smtClean="0"/>
              <a:t>foot</a:t>
            </a:r>
          </a:p>
          <a:p>
            <a:r>
              <a:rPr lang="en-US" dirty="0" smtClean="0"/>
              <a:t>Outside Capital Complex = </a:t>
            </a:r>
            <a:r>
              <a:rPr lang="en-US" dirty="0" smtClean="0"/>
              <a:t>$24/square </a:t>
            </a:r>
            <a:r>
              <a:rPr lang="en-US" dirty="0" smtClean="0"/>
              <a:t>foot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7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Lease Cost Estimates</a:t>
            </a:r>
            <a:br>
              <a:rPr lang="en-US" dirty="0" smtClean="0"/>
            </a:br>
            <a:r>
              <a:rPr lang="en-US" dirty="0" smtClean="0"/>
              <a:t>(based on advertised rates)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60893"/>
              </p:ext>
            </p:extLst>
          </p:nvPr>
        </p:nvGraphicFramePr>
        <p:xfrm>
          <a:off x="838198" y="1825625"/>
          <a:ext cx="8937569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568">
                  <a:extLst>
                    <a:ext uri="{9D8B030D-6E8A-4147-A177-3AD203B41FA5}">
                      <a16:colId xmlns:a16="http://schemas.microsoft.com/office/drawing/2014/main" val="2011653423"/>
                    </a:ext>
                  </a:extLst>
                </a:gridCol>
                <a:gridCol w="3238924">
                  <a:extLst>
                    <a:ext uri="{9D8B030D-6E8A-4147-A177-3AD203B41FA5}">
                      <a16:colId xmlns:a16="http://schemas.microsoft.com/office/drawing/2014/main" val="3039935140"/>
                    </a:ext>
                  </a:extLst>
                </a:gridCol>
                <a:gridCol w="1580904">
                  <a:extLst>
                    <a:ext uri="{9D8B030D-6E8A-4147-A177-3AD203B41FA5}">
                      <a16:colId xmlns:a16="http://schemas.microsoft.com/office/drawing/2014/main" val="766621802"/>
                    </a:ext>
                  </a:extLst>
                </a:gridCol>
                <a:gridCol w="1841173">
                  <a:extLst>
                    <a:ext uri="{9D8B030D-6E8A-4147-A177-3AD203B41FA5}">
                      <a16:colId xmlns:a16="http://schemas.microsoft.com/office/drawing/2014/main" val="182733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Est. Gross Rental Rate Per </a:t>
                      </a:r>
                      <a:r>
                        <a:rPr lang="en-US" dirty="0" smtClean="0"/>
                        <a:t>Square Foot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Est. Annual</a:t>
                      </a:r>
                      <a:r>
                        <a:rPr lang="en-US" baseline="0" dirty="0" smtClean="0"/>
                        <a:t> Cost for 1316 square feet*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0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Fiscal Note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$13,504**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70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525 Park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Near Capitol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$29,676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220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555 Park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Near Capitol</a:t>
                      </a:r>
                      <a:r>
                        <a:rPr lang="en-US" baseline="0" dirty="0" smtClean="0"/>
                        <a:t>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$36,322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220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Lafayette Park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Outside Capitol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$22,372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1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Town 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Outside</a:t>
                      </a:r>
                      <a:r>
                        <a:rPr lang="en-US" baseline="0" dirty="0" smtClean="0"/>
                        <a:t> Capitol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$25,136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20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Wells Fargo 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Outside Capitol</a:t>
                      </a:r>
                      <a:r>
                        <a:rPr lang="en-US" baseline="0" dirty="0" smtClean="0"/>
                        <a:t>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$34.72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$45,692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64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Securian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Outside Capitol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$31,860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21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401 Building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Outside Capitol 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$37,190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465225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*Based on Dept.</a:t>
                      </a:r>
                      <a:r>
                        <a:rPr lang="en-US" baseline="0" dirty="0" smtClean="0"/>
                        <a:t> of Administration recommended space needs. Actual leased space may vary.</a:t>
                      </a:r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**Fiscal note assumed </a:t>
                      </a:r>
                      <a:r>
                        <a:rPr lang="en-US" dirty="0" smtClean="0"/>
                        <a:t>800 </a:t>
                      </a:r>
                      <a:r>
                        <a:rPr lang="en-US" dirty="0" smtClean="0"/>
                        <a:t>square</a:t>
                      </a:r>
                      <a:r>
                        <a:rPr lang="en-US" baseline="0" dirty="0" smtClean="0"/>
                        <a:t> feet of space </a:t>
                      </a:r>
                      <a:r>
                        <a:rPr lang="en-US" baseline="0" dirty="0" smtClean="0"/>
                        <a:t>needed based on space at COB.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3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68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309</Words>
  <Application>Microsoft Office PowerPoint</Application>
  <PresentationFormat>Widescreen</PresentationFormat>
  <Paragraphs>87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Legislative Budget Office (LBO) Office Space Options</vt:lpstr>
      <vt:lpstr>Assumptions/Estimates</vt:lpstr>
      <vt:lpstr>Options Considered</vt:lpstr>
      <vt:lpstr>Average Lease Estimates </vt:lpstr>
      <vt:lpstr>Examples of Lease Cost Estimates (based on advertised rates)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Budget Office (LBO) Office Space Options</dc:title>
  <dc:creator>Michelle Weber</dc:creator>
  <cp:lastModifiedBy>Michelle Weber</cp:lastModifiedBy>
  <cp:revision>11</cp:revision>
  <dcterms:created xsi:type="dcterms:W3CDTF">2018-10-24T14:25:03Z</dcterms:created>
  <dcterms:modified xsi:type="dcterms:W3CDTF">2018-10-29T12:33:07Z</dcterms:modified>
</cp:coreProperties>
</file>